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9" r:id="rId6"/>
    <p:sldId id="277" r:id="rId7"/>
    <p:sldId id="280" r:id="rId8"/>
    <p:sldId id="278" r:id="rId9"/>
    <p:sldId id="281" r:id="rId10"/>
    <p:sldId id="261" r:id="rId11"/>
    <p:sldId id="283" r:id="rId12"/>
    <p:sldId id="284" r:id="rId13"/>
    <p:sldId id="262" r:id="rId14"/>
    <p:sldId id="276" r:id="rId15"/>
    <p:sldId id="263" r:id="rId16"/>
    <p:sldId id="275" r:id="rId17"/>
    <p:sldId id="268" r:id="rId18"/>
    <p:sldId id="274" r:id="rId19"/>
    <p:sldId id="269" r:id="rId20"/>
    <p:sldId id="270" r:id="rId21"/>
    <p:sldId id="272" r:id="rId22"/>
    <p:sldId id="27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82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939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3C283-876D-4F71-889D-E8152CCDF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802368-F7B0-4261-82FE-9D1EFE039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67ABA-3BB9-4421-AA04-30920441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FB11A-C49D-4BB1-BCCF-4DF71280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F6E5A-C6F7-40E8-90C1-33DB92F0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7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7B2C1-1D38-401F-846A-3BE8A9C7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C2059C-D906-4EB8-A05A-9C8646CEA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DFA06-B0C7-4553-AABC-08BD4853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DEC0C-9B05-4CA8-BADF-5A374E2C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D9B92-1D97-4E5D-9D53-2132B2F1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65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2DF14B-81C0-41AE-9614-1F34583B87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234263-8E80-4F61-9D65-FAEAA7203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BD837-576B-4131-85F5-11FE42EF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CC1634-DF2F-4672-8051-BFEB1D33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4EE195-E555-47B3-903F-0C6C7ECA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9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32E1C-334C-4DDD-A8BE-E6B427D9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8C6DB-31AE-4096-8E79-D0A82FBA9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B469A-07BE-4517-A95B-586FD3C8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0323E-2C53-4C75-9353-76DFB143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973D35-DF7F-4503-AA81-33D7268C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34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76A00-8368-49AB-B072-855E6884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6A4802-D058-4A3E-8360-ACA09E53A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53EB5-1BDE-4BE0-AB75-965FD198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005BA-85D8-48E8-AB47-F56EE195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478CFB-06B6-4382-B953-9047D0F6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21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96361-7620-4704-BCEB-A8151E45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478C13-A4E7-4A5D-BD21-84FD4F5E7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375CC2-657B-4EFD-B2B7-5FC312497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03E1B6-A559-4755-A80A-F1FF778C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D0066D-BA1F-49FA-8225-3CEDC8BB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07F74-87AE-483E-A778-E5FBE33D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98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A8D80-B0A5-4015-BB3A-225C18B49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03932B-7D8C-4513-AB73-D02EB1C7C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A020A0-0D1C-4FEF-B8DA-A4566AA1A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2E8186-03CF-4624-87FE-8FF3F1A03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3C4461-7973-4D17-9D31-00F84C26A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87156A-5362-417D-90ED-2868974E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5914E7-04CE-47A7-8F00-8BC0D437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652542-7EB7-4DD4-A70B-771C2FB4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52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2865B-1145-44CC-AC63-D751F8CB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C3B961-B1AA-4C97-BB6D-F77261FA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5A61B7-AE60-44B7-96E7-57098F89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3BC822-A0CF-46F4-B418-4CF17EE7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1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726732-B8E9-492C-8745-8198945D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BBBB5A-80AE-454C-9320-FCDB36D8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152CA-3CAC-4BFA-BDE7-0AFBD957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1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B4253-F112-42E6-B9E8-54A38C85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6F748-60A6-4B91-9401-E10AE3325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6BBCDE-8C12-46BA-8A89-A231664D5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1F8675-FCED-4666-B0D2-731D4807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12FD0-ADCC-4009-9587-BE0535B6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915991-122C-4D42-A1DA-2FAC8170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6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95AE9-DDC0-4D31-A4AD-4749CCF2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E1501C-0196-4097-82CF-5AA48F8E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4EFC42-AAC9-469F-AB07-AE4415844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0306AB-1312-495B-A11D-9C39DA2B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5E11B6-DFBB-4284-B535-97841F4E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B23AEB-3DD9-481C-A850-38286BD4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61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975F15-3DF8-4ECF-88E7-EF752C9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F4235-55CD-403B-9B9F-0596446DF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9F83C-046A-426D-A2A2-387CCDF56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A1A4D1-9C84-417B-A9BD-F179F0F9E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23FF5-1576-4C57-BDB0-9F0F8D5C2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1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DD443BD5-13D2-4021-AB49-1CFE1B0FC05F}"/>
              </a:ext>
            </a:extLst>
          </p:cNvPr>
          <p:cNvSpPr/>
          <p:nvPr/>
        </p:nvSpPr>
        <p:spPr>
          <a:xfrm>
            <a:off x="8260467" y="1456443"/>
            <a:ext cx="494910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1C80BC-2B74-409D-B1AD-8D18204BB11F}"/>
              </a:ext>
            </a:extLst>
          </p:cNvPr>
          <p:cNvSpPr/>
          <p:nvPr/>
        </p:nvSpPr>
        <p:spPr>
          <a:xfrm>
            <a:off x="9170046" y="3093500"/>
            <a:ext cx="2478693" cy="24786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31CFA6-7AB8-490A-9CCF-5F486F1E713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639376" y="1874502"/>
            <a:ext cx="7199790" cy="1355023"/>
          </a:xfrm>
        </p:spPr>
        <p:txBody>
          <a:bodyPr>
            <a:noAutofit/>
          </a:bodyPr>
          <a:lstStyle/>
          <a:p>
            <a:r>
              <a:rPr lang="en-US" altLang="zh-CN" sz="96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方正细谭黑简体" panose="02000000000000000000"/>
              </a:rPr>
              <a:t>PowerPBS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方正细谭黑简体" panose="0200000000000000000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B67DE3-15D1-4BB5-AB53-6C8871021E4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53056" y="3014105"/>
            <a:ext cx="3934984" cy="662248"/>
          </a:xfrm>
        </p:spPr>
        <p:txBody>
          <a:bodyPr>
            <a:normAutofit fontScale="92500"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高清角色渲染框架简介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735929-53B8-4664-A1C9-1CF88E4423D1}"/>
              </a:ext>
            </a:extLst>
          </p:cNvPr>
          <p:cNvSpPr/>
          <p:nvPr/>
        </p:nvSpPr>
        <p:spPr>
          <a:xfrm>
            <a:off x="7842407" y="224813"/>
            <a:ext cx="418059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A0C413-7E34-4068-9C22-C9D471813823}"/>
              </a:ext>
            </a:extLst>
          </p:cNvPr>
          <p:cNvSpPr/>
          <p:nvPr/>
        </p:nvSpPr>
        <p:spPr>
          <a:xfrm>
            <a:off x="6175499" y="3991010"/>
            <a:ext cx="494910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413903-1CEF-4917-8FA5-048F1F09DE4A}"/>
              </a:ext>
            </a:extLst>
          </p:cNvPr>
          <p:cNvCxnSpPr>
            <a:cxnSpLocks/>
          </p:cNvCxnSpPr>
          <p:nvPr/>
        </p:nvCxnSpPr>
        <p:spPr>
          <a:xfrm>
            <a:off x="1482571" y="2982897"/>
            <a:ext cx="9126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319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88581" cy="1325563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Aniso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9C51B1-9840-4FDD-BA33-0DAFDBBCD760}"/>
              </a:ext>
            </a:extLst>
          </p:cNvPr>
          <p:cNvSpPr txBox="1"/>
          <p:nvPr/>
        </p:nvSpPr>
        <p:spPr>
          <a:xfrm>
            <a:off x="981628" y="2101004"/>
            <a:ext cx="2441694" cy="218521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/>
              <a:t>Pbr</a:t>
            </a:r>
            <a:r>
              <a:rPr lang="en-US" altLang="zh-CN" sz="2400" dirty="0"/>
              <a:t> </a:t>
            </a:r>
            <a:r>
              <a:rPr lang="zh-CN" altLang="en-US" sz="2400" dirty="0"/>
              <a:t>各向异性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用于各项异性物体的渲染</a:t>
            </a:r>
            <a:endParaRPr lang="en-US" altLang="zh-CN" sz="1600" dirty="0"/>
          </a:p>
          <a:p>
            <a:r>
              <a:rPr lang="zh-CN" altLang="en-US" sz="1600" dirty="0"/>
              <a:t>公式</a:t>
            </a:r>
            <a:r>
              <a:rPr lang="en-US" altLang="zh-CN" sz="1600" dirty="0"/>
              <a:t>: </a:t>
            </a:r>
          </a:p>
          <a:p>
            <a:r>
              <a:rPr lang="en-US" altLang="zh-CN" sz="1600" dirty="0" err="1"/>
              <a:t>D_GGX_Aniso</a:t>
            </a:r>
            <a:endParaRPr lang="en-US" altLang="zh-CN" sz="1600" dirty="0"/>
          </a:p>
          <a:p>
            <a:r>
              <a:rPr lang="en-US" altLang="zh-CN" sz="1600" dirty="0" err="1"/>
              <a:t>V_SmithJoint</a:t>
            </a:r>
            <a:endParaRPr lang="zh-CN" altLang="en-US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A1DEC5-0BA3-428A-A3D9-34CCF1D7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1690688"/>
            <a:ext cx="4981575" cy="370522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62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F9E0D323-C73A-4088-A770-1470D5ABC95D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28A8F230-2BA3-405B-83CC-C71E1EF5F9B3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758A696-CF8A-44EE-8C46-5C2DD09DF42E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D4B048C-5DBB-4EDB-8356-77343EFD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Aniso</a:t>
            </a:r>
            <a:r>
              <a:rPr lang="en-US" altLang="zh-CN" dirty="0"/>
              <a:t> holly</a:t>
            </a:r>
            <a:endParaRPr lang="zh-CN" altLang="en-US" dirty="0"/>
          </a:p>
        </p:txBody>
      </p:sp>
      <p:pic>
        <p:nvPicPr>
          <p:cNvPr id="4" name="aniso_holly">
            <a:hlinkClick r:id="" action="ppaction://media"/>
            <a:extLst>
              <a:ext uri="{FF2B5EF4-FFF2-40B4-BE49-F238E27FC236}">
                <a16:creationId xmlns:a16="http://schemas.microsoft.com/office/drawing/2014/main" id="{49485AEA-9D3D-4DEB-8E99-061CF30D5D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9353" y="1474305"/>
            <a:ext cx="9419131" cy="5146072"/>
          </a:xfrm>
        </p:spPr>
      </p:pic>
    </p:spTree>
    <p:extLst>
      <p:ext uri="{BB962C8B-B14F-4D97-AF65-F5344CB8AC3E}">
        <p14:creationId xmlns:p14="http://schemas.microsoft.com/office/powerpoint/2010/main" val="82182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1D4B1741-E37E-4327-A75F-FCCCB8FC789F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22CFC16-D30A-432D-B4FF-CE823898C82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B92B7BE-082E-4378-89F3-54B965ED2B0F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25B0A2B-7B7F-48A4-8868-423D0CDF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Aniso</a:t>
            </a:r>
            <a:r>
              <a:rPr lang="en-US" altLang="zh-CN" dirty="0"/>
              <a:t> Satin</a:t>
            </a:r>
            <a:endParaRPr lang="zh-CN" altLang="en-US" dirty="0"/>
          </a:p>
        </p:txBody>
      </p:sp>
      <p:pic>
        <p:nvPicPr>
          <p:cNvPr id="10" name="aniso_satin">
            <a:hlinkClick r:id="" action="ppaction://media"/>
            <a:extLst>
              <a:ext uri="{FF2B5EF4-FFF2-40B4-BE49-F238E27FC236}">
                <a16:creationId xmlns:a16="http://schemas.microsoft.com/office/drawing/2014/main" id="{350DA6CF-7BF9-4A07-8C11-B0BBB9EE22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4816" y="1426715"/>
            <a:ext cx="9436885" cy="5155772"/>
          </a:xfrm>
        </p:spPr>
      </p:pic>
    </p:spTree>
    <p:extLst>
      <p:ext uri="{BB962C8B-B14F-4D97-AF65-F5344CB8AC3E}">
        <p14:creationId xmlns:p14="http://schemas.microsoft.com/office/powerpoint/2010/main" val="29233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88581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Cloth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9C51B1-9840-4FDD-BA33-0DAFDBBCD760}"/>
              </a:ext>
            </a:extLst>
          </p:cNvPr>
          <p:cNvSpPr txBox="1"/>
          <p:nvPr/>
        </p:nvSpPr>
        <p:spPr>
          <a:xfrm>
            <a:off x="981628" y="2101004"/>
            <a:ext cx="2031325" cy="224676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/>
              <a:t>Pbr</a:t>
            </a:r>
            <a:r>
              <a:rPr lang="en-US" altLang="zh-CN" sz="2400" dirty="0"/>
              <a:t> </a:t>
            </a:r>
            <a:r>
              <a:rPr lang="zh-CN" altLang="en-US" sz="2400" dirty="0"/>
              <a:t>布料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用于常见布料的渲染</a:t>
            </a:r>
            <a:endParaRPr lang="en-US" altLang="zh-CN" sz="1600" dirty="0"/>
          </a:p>
          <a:p>
            <a:r>
              <a:rPr lang="zh-CN" altLang="en-US" sz="1600" dirty="0"/>
              <a:t>公式</a:t>
            </a:r>
            <a:r>
              <a:rPr lang="en-US" altLang="zh-CN" sz="1600" dirty="0"/>
              <a:t>: </a:t>
            </a:r>
          </a:p>
          <a:p>
            <a:r>
              <a:rPr lang="en-US" altLang="zh-CN" sz="1600" dirty="0" err="1"/>
              <a:t>D_Charlie</a:t>
            </a:r>
            <a:endParaRPr lang="en-US" altLang="zh-CN" sz="1600" dirty="0"/>
          </a:p>
          <a:p>
            <a:r>
              <a:rPr lang="en-US" altLang="zh-CN" sz="1600" dirty="0" err="1"/>
              <a:t>V_Ashikmin</a:t>
            </a:r>
            <a:endParaRPr lang="zh-CN" altLang="en-US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E415AE-596D-4B1C-B75F-823DC1566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2101004"/>
            <a:ext cx="4000500" cy="260985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31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DE9E3-07B7-46A8-BB60-CB2BEF9C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cloth">
            <a:hlinkClick r:id="" action="ppaction://media"/>
            <a:extLst>
              <a:ext uri="{FF2B5EF4-FFF2-40B4-BE49-F238E27FC236}">
                <a16:creationId xmlns:a16="http://schemas.microsoft.com/office/drawing/2014/main" id="{2959C240-32FF-4061-9396-629DB80270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70707" cy="6649375"/>
          </a:xfrm>
        </p:spPr>
      </p:pic>
    </p:spTree>
    <p:extLst>
      <p:ext uri="{BB962C8B-B14F-4D97-AF65-F5344CB8AC3E}">
        <p14:creationId xmlns:p14="http://schemas.microsoft.com/office/powerpoint/2010/main" val="296232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9925" cy="1358900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StrandSpec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9C51B1-9840-4FDD-BA33-0DAFDBBCD760}"/>
              </a:ext>
            </a:extLst>
          </p:cNvPr>
          <p:cNvSpPr txBox="1"/>
          <p:nvPr/>
        </p:nvSpPr>
        <p:spPr>
          <a:xfrm>
            <a:off x="981628" y="2101004"/>
            <a:ext cx="3102131" cy="230832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发丝渲染</a:t>
            </a:r>
            <a:endParaRPr lang="en-US" altLang="zh-CN" sz="2400" dirty="0"/>
          </a:p>
          <a:p>
            <a:r>
              <a:rPr lang="zh-CN" altLang="en-US" sz="1600" dirty="0"/>
              <a:t>用于常见的发丝渲染</a:t>
            </a:r>
            <a:r>
              <a:rPr lang="en-US" altLang="zh-CN" sz="1600" dirty="0"/>
              <a:t>,</a:t>
            </a:r>
            <a:r>
              <a:rPr lang="zh-CN" altLang="en-US" sz="1600" dirty="0"/>
              <a:t>非物理光照</a:t>
            </a:r>
            <a:endParaRPr lang="en-US" altLang="zh-CN" sz="1600" dirty="0"/>
          </a:p>
          <a:p>
            <a:r>
              <a:rPr lang="zh-CN" altLang="en-US" sz="1600" dirty="0"/>
              <a:t>公式</a:t>
            </a:r>
            <a:r>
              <a:rPr lang="en-US" altLang="zh-CN" sz="1600" dirty="0"/>
              <a:t>: </a:t>
            </a:r>
          </a:p>
          <a:p>
            <a:r>
              <a:rPr lang="en-US" altLang="zh-CN" sz="1600" dirty="0" err="1"/>
              <a:t>Kayjikay</a:t>
            </a:r>
            <a:endParaRPr lang="en-US" altLang="zh-CN" sz="1600" dirty="0"/>
          </a:p>
          <a:p>
            <a:r>
              <a:rPr lang="zh-CN" altLang="en-US" sz="1600" dirty="0"/>
              <a:t>最佳效果使用</a:t>
            </a:r>
            <a:r>
              <a:rPr lang="en-US" altLang="zh-CN" sz="1600" dirty="0"/>
              <a:t>2</a:t>
            </a:r>
            <a:r>
              <a:rPr lang="zh-CN" altLang="en-US" sz="1600" dirty="0"/>
              <a:t>材质渲染</a:t>
            </a:r>
            <a:endParaRPr lang="en-US" altLang="zh-CN" sz="1600" dirty="0"/>
          </a:p>
          <a:p>
            <a:r>
              <a:rPr lang="zh-CN" altLang="en-US" sz="1600" dirty="0"/>
              <a:t>材质</a:t>
            </a:r>
            <a:r>
              <a:rPr lang="en-US" altLang="zh-CN" sz="1600" dirty="0"/>
              <a:t>1, </a:t>
            </a:r>
            <a:r>
              <a:rPr lang="zh-CN" altLang="en-US" sz="1600" dirty="0"/>
              <a:t>关闭</a:t>
            </a:r>
            <a:r>
              <a:rPr lang="en-US" altLang="zh-CN" sz="1600" dirty="0"/>
              <a:t>(</a:t>
            </a:r>
            <a:r>
              <a:rPr lang="zh-CN" altLang="en-US" sz="1600" dirty="0"/>
              <a:t>深度</a:t>
            </a:r>
            <a:r>
              <a:rPr lang="en-US" altLang="zh-CN" sz="1600" dirty="0"/>
              <a:t>,</a:t>
            </a:r>
            <a:r>
              <a:rPr lang="zh-CN" altLang="en-US" sz="1600" dirty="0"/>
              <a:t>高光</a:t>
            </a:r>
            <a:r>
              <a:rPr lang="en-US" altLang="zh-CN" sz="1600" dirty="0"/>
              <a:t>)</a:t>
            </a:r>
          </a:p>
          <a:p>
            <a:r>
              <a:rPr lang="zh-CN" altLang="en-US" sz="1600" dirty="0"/>
              <a:t>材质</a:t>
            </a:r>
            <a:r>
              <a:rPr lang="en-US" altLang="zh-CN" sz="1600" dirty="0"/>
              <a:t>2, </a:t>
            </a:r>
            <a:r>
              <a:rPr lang="zh-CN" altLang="en-US" sz="1600" dirty="0"/>
              <a:t>使用</a:t>
            </a:r>
            <a:r>
              <a:rPr lang="en-US" altLang="zh-CN" sz="1600" dirty="0" err="1"/>
              <a:t>strandSpec</a:t>
            </a:r>
            <a:r>
              <a:rPr lang="en-US" altLang="zh-CN" sz="1600" dirty="0"/>
              <a:t>,</a:t>
            </a:r>
            <a:r>
              <a:rPr lang="zh-CN" altLang="en-US" sz="1600" dirty="0"/>
              <a:t>写深度</a:t>
            </a:r>
            <a:endParaRPr lang="en-US" altLang="zh-CN" sz="1600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938188-737B-4180-A167-A630BBAD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145218"/>
            <a:ext cx="3886200" cy="496252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94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37FBB-7497-4D0A-B3A7-C0BE216CA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strandSpec2Mats">
            <a:hlinkClick r:id="" action="ppaction://media"/>
            <a:extLst>
              <a:ext uri="{FF2B5EF4-FFF2-40B4-BE49-F238E27FC236}">
                <a16:creationId xmlns:a16="http://schemas.microsoft.com/office/drawing/2014/main" id="{B1A4FD67-B4BE-479D-B8D9-3C48F8CF7E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93" y="104312"/>
            <a:ext cx="12170707" cy="6649375"/>
          </a:xfrm>
        </p:spPr>
      </p:pic>
    </p:spTree>
    <p:extLst>
      <p:ext uri="{BB962C8B-B14F-4D97-AF65-F5344CB8AC3E}">
        <p14:creationId xmlns:p14="http://schemas.microsoft.com/office/powerpoint/2010/main" val="33946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9925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次表面散射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 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sss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4123772" cy="164044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散射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用于渲染入射光线与出射光线不在表面同一位置的物体</a:t>
            </a:r>
            <a:r>
              <a:rPr lang="en-US" altLang="zh-CN" sz="1600" dirty="0"/>
              <a:t>.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如皮肤</a:t>
            </a:r>
            <a:r>
              <a:rPr lang="en-US" altLang="zh-CN" sz="1600" dirty="0"/>
              <a:t>,</a:t>
            </a:r>
            <a:r>
              <a:rPr lang="zh-CN" altLang="en-US" sz="1600" dirty="0"/>
              <a:t>多肉植物</a:t>
            </a:r>
            <a:r>
              <a:rPr lang="en-US" altLang="zh-CN" sz="1600" dirty="0"/>
              <a:t>,</a:t>
            </a:r>
            <a:r>
              <a:rPr lang="zh-CN" altLang="en-US" sz="1600" dirty="0"/>
              <a:t>叶子等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CD402B-2280-4ADD-89BE-CD0404EBD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966787"/>
            <a:ext cx="6762750" cy="442912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3A2298-C543-4CEF-9523-E58391C5A2E0}"/>
              </a:ext>
            </a:extLst>
          </p:cNvPr>
          <p:cNvSpPr txBox="1"/>
          <p:nvPr/>
        </p:nvSpPr>
        <p:spPr>
          <a:xfrm>
            <a:off x="981629" y="4118432"/>
            <a:ext cx="4123772" cy="803297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/>
              <a:t>pre </a:t>
            </a:r>
            <a:r>
              <a:rPr lang="en-US" altLang="zh-CN" sz="2400" dirty="0" err="1"/>
              <a:t>sss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/>
              <a:t>手游常见渲染角色皮肤</a:t>
            </a:r>
          </a:p>
        </p:txBody>
      </p:sp>
    </p:spTree>
    <p:extLst>
      <p:ext uri="{BB962C8B-B14F-4D97-AF65-F5344CB8AC3E}">
        <p14:creationId xmlns:p14="http://schemas.microsoft.com/office/powerpoint/2010/main" val="1651202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100EF-558E-4673-A630-EE353CA1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re_sss">
            <a:hlinkClick r:id="" action="ppaction://media"/>
            <a:extLst>
              <a:ext uri="{FF2B5EF4-FFF2-40B4-BE49-F238E27FC236}">
                <a16:creationId xmlns:a16="http://schemas.microsoft.com/office/drawing/2014/main" id="{8DCA83FD-0CBE-413D-8D4F-435BD91C50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43" y="108751"/>
            <a:ext cx="12154457" cy="6640497"/>
          </a:xfrm>
        </p:spPr>
      </p:pic>
    </p:spTree>
    <p:extLst>
      <p:ext uri="{BB962C8B-B14F-4D97-AF65-F5344CB8AC3E}">
        <p14:creationId xmlns:p14="http://schemas.microsoft.com/office/powerpoint/2010/main" val="128989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24DE77-CCDF-42FA-9E24-52A40392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41" y="451854"/>
            <a:ext cx="5036222" cy="254434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6150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次表面散射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4123772" cy="4555093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/>
              <a:t>SSSS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/>
              <a:t>使用高斯模糊来模拟光线在物体内部的传播</a:t>
            </a:r>
            <a:endParaRPr lang="en-US" altLang="zh-CN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需要</a:t>
            </a:r>
            <a:r>
              <a:rPr lang="en-US" altLang="zh-CN" sz="2400" dirty="0"/>
              <a:t>2</a:t>
            </a:r>
            <a:r>
              <a:rPr lang="zh-CN" altLang="en-US" sz="2400" dirty="0"/>
              <a:t>材质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材质</a:t>
            </a:r>
            <a:r>
              <a:rPr lang="en-US" altLang="zh-CN" sz="1600" dirty="0"/>
              <a:t>1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正常的渲染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err="1"/>
              <a:t>renderQueue</a:t>
            </a:r>
            <a:r>
              <a:rPr lang="en-US" altLang="zh-CN" sz="1600" dirty="0"/>
              <a:t> 2000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材质</a:t>
            </a:r>
            <a:r>
              <a:rPr lang="en-US" altLang="zh-CN" sz="1600" dirty="0"/>
              <a:t>2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开 </a:t>
            </a:r>
            <a:r>
              <a:rPr lang="en-US" altLang="zh-CN" sz="1600" dirty="0"/>
              <a:t>_</a:t>
            </a:r>
            <a:r>
              <a:rPr lang="en-US" altLang="zh-CN" sz="1600" dirty="0" err="1"/>
              <a:t>DiffuseProfile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err="1"/>
              <a:t>renderQueue</a:t>
            </a:r>
            <a:r>
              <a:rPr lang="en-US" altLang="zh-CN" sz="1600" dirty="0"/>
              <a:t> 2501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场景里要使用</a:t>
            </a:r>
            <a:r>
              <a:rPr lang="en-US" altLang="zh-CN" sz="1600" dirty="0" err="1"/>
              <a:t>DiffuseProfile.cs</a:t>
            </a:r>
            <a:r>
              <a:rPr lang="zh-CN" altLang="en-US" sz="1600" dirty="0"/>
              <a:t>来提供高斯系数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CD402B-2280-4ADD-89BE-CD0404EB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74" y="2505285"/>
            <a:ext cx="5863504" cy="3840182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069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ED293A57-41F5-4670-BB1A-251B1F9CD512}"/>
              </a:ext>
            </a:extLst>
          </p:cNvPr>
          <p:cNvSpPr/>
          <p:nvPr/>
        </p:nvSpPr>
        <p:spPr>
          <a:xfrm>
            <a:off x="1073889" y="1467238"/>
            <a:ext cx="3136604" cy="313660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70EFFE8-60DA-4329-B49F-ED6B541FA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9954" y="2297261"/>
            <a:ext cx="2484474" cy="1131739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E198DAE-9402-48BD-8720-935042EF791F}"/>
              </a:ext>
            </a:extLst>
          </p:cNvPr>
          <p:cNvSpPr/>
          <p:nvPr/>
        </p:nvSpPr>
        <p:spPr>
          <a:xfrm>
            <a:off x="4299098" y="1769178"/>
            <a:ext cx="485553" cy="4855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516ED47-F752-4196-A0AC-F5912FFEED4B}"/>
              </a:ext>
            </a:extLst>
          </p:cNvPr>
          <p:cNvSpPr/>
          <p:nvPr/>
        </p:nvSpPr>
        <p:spPr>
          <a:xfrm>
            <a:off x="3884428" y="741308"/>
            <a:ext cx="485553" cy="4855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CE8DB4B-2671-447F-80DF-08BBC6F2A1AF}"/>
              </a:ext>
            </a:extLst>
          </p:cNvPr>
          <p:cNvSpPr/>
          <p:nvPr/>
        </p:nvSpPr>
        <p:spPr>
          <a:xfrm>
            <a:off x="1157177" y="4705709"/>
            <a:ext cx="485553" cy="4855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副标题 4">
            <a:extLst>
              <a:ext uri="{FF2B5EF4-FFF2-40B4-BE49-F238E27FC236}">
                <a16:creationId xmlns:a16="http://schemas.microsoft.com/office/drawing/2014/main" id="{B923E49E-6DA7-4EFD-B860-0A8EB6CF0523}"/>
              </a:ext>
            </a:extLst>
          </p:cNvPr>
          <p:cNvSpPr txBox="1">
            <a:spLocks/>
          </p:cNvSpPr>
          <p:nvPr/>
        </p:nvSpPr>
        <p:spPr>
          <a:xfrm>
            <a:off x="6912948" y="741308"/>
            <a:ext cx="4121875" cy="581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光照模型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Pbr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标准渲染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各向异性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布料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发丝各向异性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次表面散射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透明控制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细节层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视差与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fastSSS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逐材质主光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逐材质</a:t>
            </a:r>
            <a:r>
              <a:rPr lang="en-US" altLang="zh-CN" sz="2000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ibl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高光选项与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自发光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毛发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406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3E181-25F5-4DC7-BD29-E62ADD99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ssss">
            <a:hlinkClick r:id="" action="ppaction://media"/>
            <a:extLst>
              <a:ext uri="{FF2B5EF4-FFF2-40B4-BE49-F238E27FC236}">
                <a16:creationId xmlns:a16="http://schemas.microsoft.com/office/drawing/2014/main" id="{6FAE6E88-CCED-4E90-B0E6-20167B6653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4312"/>
            <a:ext cx="12170707" cy="6649375"/>
          </a:xfrm>
        </p:spPr>
      </p:pic>
    </p:spTree>
    <p:extLst>
      <p:ext uri="{BB962C8B-B14F-4D97-AF65-F5344CB8AC3E}">
        <p14:creationId xmlns:p14="http://schemas.microsoft.com/office/powerpoint/2010/main" val="32178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透明控制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-blend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416113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/>
              <a:t>AlphaBlend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用于透明物体</a:t>
            </a:r>
            <a:r>
              <a:rPr lang="en-US" altLang="zh-CN" sz="1600" dirty="0"/>
              <a:t>,overdraw</a:t>
            </a:r>
            <a:r>
              <a:rPr lang="zh-CN" altLang="en-US" sz="1600" dirty="0"/>
              <a:t>比较高</a:t>
            </a:r>
            <a:r>
              <a:rPr lang="en-US" altLang="zh-CN" sz="1600" dirty="0"/>
              <a:t>.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常见用法</a:t>
            </a:r>
            <a:r>
              <a:rPr lang="en-US" altLang="zh-CN" sz="1600" dirty="0"/>
              <a:t>: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1 </a:t>
            </a:r>
            <a:r>
              <a:rPr lang="zh-CN" altLang="en-US" sz="1600" dirty="0"/>
              <a:t>关闭材质 </a:t>
            </a:r>
            <a:r>
              <a:rPr lang="en-US" altLang="zh-CN" sz="1600" dirty="0" err="1"/>
              <a:t>zwrite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2 </a:t>
            </a:r>
            <a:r>
              <a:rPr lang="zh-CN" altLang="en-US" sz="1600" dirty="0"/>
              <a:t>设置</a:t>
            </a:r>
            <a:r>
              <a:rPr lang="en-US" altLang="zh-CN" sz="1600" dirty="0"/>
              <a:t>alpha blend </a:t>
            </a:r>
            <a:r>
              <a:rPr lang="zh-CN" altLang="en-US" sz="1600" dirty="0"/>
              <a:t>预制模式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3 </a:t>
            </a:r>
            <a:r>
              <a:rPr lang="zh-CN" altLang="en-US" sz="1600" dirty="0"/>
              <a:t>设置</a:t>
            </a:r>
            <a:r>
              <a:rPr lang="en-US" altLang="zh-CN" sz="1600" dirty="0" err="1"/>
              <a:t>renderqueue</a:t>
            </a:r>
            <a:r>
              <a:rPr lang="en-US" altLang="zh-CN" sz="1600" dirty="0"/>
              <a:t> &gt; 3000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最佳</a:t>
            </a:r>
            <a:r>
              <a:rPr lang="en-US" altLang="zh-CN" sz="1600" dirty="0"/>
              <a:t>alpha</a:t>
            </a:r>
            <a:r>
              <a:rPr lang="zh-CN" altLang="en-US" sz="1600" dirty="0"/>
              <a:t>用法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需要</a:t>
            </a:r>
            <a:r>
              <a:rPr lang="en-US" altLang="zh-CN" sz="1600" dirty="0"/>
              <a:t>2</a:t>
            </a:r>
            <a:r>
              <a:rPr lang="zh-CN" altLang="en-US" sz="1600" dirty="0"/>
              <a:t>材质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材质</a:t>
            </a:r>
            <a:r>
              <a:rPr lang="en-US" altLang="zh-CN" sz="1600" dirty="0"/>
              <a:t>1 </a:t>
            </a:r>
            <a:r>
              <a:rPr lang="en-US" altLang="zh-CN" sz="1600" dirty="0" err="1"/>
              <a:t>cullMode</a:t>
            </a:r>
            <a:r>
              <a:rPr lang="en-US" altLang="zh-CN" sz="1600" dirty="0"/>
              <a:t> front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材质</a:t>
            </a:r>
            <a:r>
              <a:rPr lang="en-US" altLang="zh-CN" sz="1600" dirty="0"/>
              <a:t>2, </a:t>
            </a:r>
            <a:r>
              <a:rPr lang="en-US" altLang="zh-CN" sz="1600" dirty="0" err="1"/>
              <a:t>cullMode</a:t>
            </a:r>
            <a:r>
              <a:rPr lang="en-US" altLang="zh-CN" sz="1600" dirty="0"/>
              <a:t> back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E6493-4EA7-49F6-91D3-1FB7E1D4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05" y="126695"/>
            <a:ext cx="3025533" cy="660460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0A30EB-CC13-4D87-88B1-84A9FAA8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702" y="164547"/>
            <a:ext cx="3112606" cy="660461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3686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15255-3D34-4FF7-971D-D58D482E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alpha blend 2 mats">
            <a:hlinkClick r:id="" action="ppaction://media"/>
            <a:extLst>
              <a:ext uri="{FF2B5EF4-FFF2-40B4-BE49-F238E27FC236}">
                <a16:creationId xmlns:a16="http://schemas.microsoft.com/office/drawing/2014/main" id="{9ED3D8AB-09EF-4371-A6D5-AC3F7D4CDB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272" y="-4923"/>
            <a:ext cx="10981678" cy="6862923"/>
          </a:xfrm>
        </p:spPr>
      </p:pic>
    </p:spTree>
    <p:extLst>
      <p:ext uri="{BB962C8B-B14F-4D97-AF65-F5344CB8AC3E}">
        <p14:creationId xmlns:p14="http://schemas.microsoft.com/office/powerpoint/2010/main" val="36649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透明控制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FresnalAlpha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108337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/>
              <a:t>AlphaBlend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用于透明物体</a:t>
            </a:r>
            <a:r>
              <a:rPr lang="en-US" altLang="zh-CN" sz="1600" dirty="0"/>
              <a:t>,overdraw</a:t>
            </a:r>
            <a:r>
              <a:rPr lang="zh-CN" altLang="en-US" sz="1600" dirty="0"/>
              <a:t>比较高</a:t>
            </a:r>
            <a:r>
              <a:rPr lang="en-US" altLang="zh-CN" sz="1600" dirty="0"/>
              <a:t>.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根据</a:t>
            </a:r>
            <a:r>
              <a:rPr lang="en-US" altLang="zh-CN" sz="1600" dirty="0" err="1"/>
              <a:t>fresnal</a:t>
            </a:r>
            <a:r>
              <a:rPr lang="zh-CN" altLang="en-US" sz="1600" dirty="0"/>
              <a:t>做</a:t>
            </a:r>
            <a:r>
              <a:rPr lang="en-US" altLang="zh-CN" sz="1600" dirty="0"/>
              <a:t>alpha blend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94F74C-C0B9-4ED6-87FC-3C21A028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46" y="1474305"/>
            <a:ext cx="3743325" cy="349567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525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37482" cy="780093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FresnalAlpha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fresnalAlpha">
            <a:hlinkClick r:id="" action="ppaction://media"/>
            <a:extLst>
              <a:ext uri="{FF2B5EF4-FFF2-40B4-BE49-F238E27FC236}">
                <a16:creationId xmlns:a16="http://schemas.microsoft.com/office/drawing/2014/main" id="{B32C3AE8-E3C1-4248-A1D3-FE0E8B1C0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556" y="977155"/>
            <a:ext cx="9856803" cy="57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5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透明控制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AlphaMultiply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775597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/>
              <a:t>AlphaMultiply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用于半透明物体</a:t>
            </a:r>
            <a:r>
              <a:rPr lang="en-US" altLang="zh-CN" sz="1600" dirty="0"/>
              <a:t>,</a:t>
            </a:r>
            <a:r>
              <a:rPr lang="zh-CN" altLang="en-US" sz="1600" dirty="0"/>
              <a:t>如玻璃</a:t>
            </a:r>
            <a:r>
              <a:rPr lang="en-US" altLang="zh-CN" sz="1600" dirty="0"/>
              <a:t>,</a:t>
            </a:r>
            <a:r>
              <a:rPr lang="zh-CN" altLang="en-US" sz="1600" dirty="0"/>
              <a:t>角膜</a:t>
            </a: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4FDA9D-5B1C-4598-8D01-53107318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86" y="1724025"/>
            <a:ext cx="3752850" cy="3429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75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38" y="695660"/>
            <a:ext cx="4213194" cy="655807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AlphaMultiply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alphaMulti_glass">
            <a:hlinkClick r:id="" action="ppaction://media"/>
            <a:extLst>
              <a:ext uri="{FF2B5EF4-FFF2-40B4-BE49-F238E27FC236}">
                <a16:creationId xmlns:a16="http://schemas.microsoft.com/office/drawing/2014/main" id="{086E7E49-21FE-40C4-AD7E-9598FF5F43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1712" y="1209680"/>
            <a:ext cx="9631806" cy="563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6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细节层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2006703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/>
              <a:t>Detail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强化物体表面的细节层次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目前可以使用</a:t>
            </a:r>
            <a:r>
              <a:rPr lang="en-US" altLang="zh-CN" sz="1600" dirty="0"/>
              <a:t>2</a:t>
            </a:r>
            <a:r>
              <a:rPr lang="zh-CN" altLang="en-US" sz="1600" dirty="0"/>
              <a:t>层</a:t>
            </a:r>
            <a:r>
              <a:rPr lang="en-US" altLang="zh-CN" sz="1600" dirty="0"/>
              <a:t>.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高层用混合模型对底层进行混合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细节贴图</a:t>
            </a:r>
            <a:r>
              <a:rPr lang="en-US" altLang="zh-CN" sz="1600" dirty="0"/>
              <a:t>alpha,</a:t>
            </a:r>
            <a:r>
              <a:rPr lang="zh-CN" altLang="en-US" sz="1600" dirty="0"/>
              <a:t>用于</a:t>
            </a:r>
            <a:r>
              <a:rPr lang="en-US" altLang="zh-CN" sz="1600" dirty="0"/>
              <a:t>mask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7D939D-ADE9-45B4-87D1-B777E1E5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856" y="1044575"/>
            <a:ext cx="4152900" cy="509587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5096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细节层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detail layers">
            <a:hlinkClick r:id="" action="ppaction://media"/>
            <a:extLst>
              <a:ext uri="{FF2B5EF4-FFF2-40B4-BE49-F238E27FC236}">
                <a16:creationId xmlns:a16="http://schemas.microsoft.com/office/drawing/2014/main" id="{AD07DFEE-F4BE-4D77-BC92-EDA9ECE10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713" y="1266916"/>
            <a:ext cx="9397475" cy="549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0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2757678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视差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强化表面的深度</a:t>
            </a:r>
            <a:r>
              <a:rPr lang="en-US" altLang="zh-CN" sz="1600" dirty="0"/>
              <a:t>(</a:t>
            </a:r>
            <a:r>
              <a:rPr lang="zh-CN" altLang="en-US" sz="1600" dirty="0"/>
              <a:t>高度</a:t>
            </a:r>
            <a:r>
              <a:rPr lang="en-US" altLang="zh-CN" sz="1600" dirty="0"/>
              <a:t>)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原理</a:t>
            </a:r>
            <a:r>
              <a:rPr lang="en-US" altLang="zh-CN" sz="1600" dirty="0"/>
              <a:t>: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用切线空间的视向量对主</a:t>
            </a:r>
            <a:r>
              <a:rPr lang="en-US" altLang="zh-CN" sz="1600" dirty="0" err="1"/>
              <a:t>uv</a:t>
            </a:r>
            <a:r>
              <a:rPr lang="zh-CN" altLang="en-US" sz="1600" dirty="0"/>
              <a:t>进行偏移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目前使用简单视差算法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视差遮挡算法在</a:t>
            </a:r>
            <a:r>
              <a:rPr lang="en-US" altLang="zh-CN" sz="1600" dirty="0" err="1"/>
              <a:t>ParallaxMapping.hlsl</a:t>
            </a:r>
            <a:r>
              <a:rPr lang="zh-CN" altLang="en-US" sz="1600" dirty="0"/>
              <a:t>未集成到</a:t>
            </a:r>
            <a:r>
              <a:rPr lang="en-US" altLang="zh-CN" sz="1600" dirty="0" err="1"/>
              <a:t>powerpbs</a:t>
            </a:r>
            <a:r>
              <a:rPr lang="en-US" altLang="zh-CN" sz="1600" dirty="0"/>
              <a:t>..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Pom</a:t>
            </a:r>
            <a:r>
              <a:rPr lang="zh-CN" altLang="en-US" sz="1600" dirty="0"/>
              <a:t>使用</a:t>
            </a:r>
            <a:r>
              <a:rPr lang="en-US" altLang="zh-CN" sz="1600" dirty="0"/>
              <a:t>raytracing</a:t>
            </a:r>
            <a:r>
              <a:rPr lang="zh-CN" altLang="en-US" sz="1600" dirty="0"/>
              <a:t>方式计算</a:t>
            </a: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EE741E-B2D1-45F3-98C4-8A2FD193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30" y="1337938"/>
            <a:ext cx="4019550" cy="405765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890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88581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光照模型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9C51B1-9840-4FDD-BA33-0DAFDBBCD760}"/>
              </a:ext>
            </a:extLst>
          </p:cNvPr>
          <p:cNvSpPr txBox="1"/>
          <p:nvPr/>
        </p:nvSpPr>
        <p:spPr>
          <a:xfrm>
            <a:off x="692361" y="3253667"/>
            <a:ext cx="3117639" cy="1354217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Standard :  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pbr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光照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Aniso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: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物理各向异性高光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Cloth :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物理布料光泽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StrandSpec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 : 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非物理发丝高光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A3CA194-3C1E-4BF3-85FF-8D76465A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173" y="1337938"/>
            <a:ext cx="6200775" cy="451485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3610324-CC90-4B32-9C76-1F97C659A69F}"/>
              </a:ext>
            </a:extLst>
          </p:cNvPr>
          <p:cNvSpPr txBox="1"/>
          <p:nvPr/>
        </p:nvSpPr>
        <p:spPr>
          <a:xfrm>
            <a:off x="923052" y="2009301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kumimoji="1" lang="zh-CN" altLang="en-US" sz="2800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种光照模型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161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arallaxEye">
            <a:hlinkClick r:id="" action="ppaction://media"/>
            <a:extLst>
              <a:ext uri="{FF2B5EF4-FFF2-40B4-BE49-F238E27FC236}">
                <a16:creationId xmlns:a16="http://schemas.microsoft.com/office/drawing/2014/main" id="{F44C0659-1C88-4852-AF1D-0C1CEC51E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7013" y="1539521"/>
            <a:ext cx="9018233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0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视差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arallax">
            <a:hlinkClick r:id="" action="ppaction://media"/>
            <a:extLst>
              <a:ext uri="{FF2B5EF4-FFF2-40B4-BE49-F238E27FC236}">
                <a16:creationId xmlns:a16="http://schemas.microsoft.com/office/drawing/2014/main" id="{0C3F7AA9-B3B0-4B32-B892-36F3F0AA87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2549" y="1292304"/>
            <a:ext cx="8643198" cy="556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FastSSS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139115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/>
              <a:t>FastSSS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也是一种次表面散射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常用于非皮肤的散射</a:t>
            </a:r>
            <a:r>
              <a:rPr lang="en-US" altLang="zh-CN" sz="1600" dirty="0"/>
              <a:t>,</a:t>
            </a:r>
            <a:r>
              <a:rPr lang="zh-CN" altLang="en-US" sz="1600" dirty="0"/>
              <a:t>比如陶瓷</a:t>
            </a:r>
            <a:r>
              <a:rPr lang="en-US" altLang="zh-CN" sz="1600" dirty="0"/>
              <a:t>,</a:t>
            </a:r>
            <a:r>
              <a:rPr lang="zh-CN" altLang="en-US" sz="1600" dirty="0"/>
              <a:t>叶子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4C64C6-3CEE-49DA-BEE6-F1A6F22E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48" y="1210091"/>
            <a:ext cx="3971925" cy="429577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567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FastSSS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fastsss">
            <a:hlinkClick r:id="" action="ppaction://media"/>
            <a:extLst>
              <a:ext uri="{FF2B5EF4-FFF2-40B4-BE49-F238E27FC236}">
                <a16:creationId xmlns:a16="http://schemas.microsoft.com/office/drawing/2014/main" id="{F8BC4F44-3920-4558-883C-0602DB04EB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4816" y="1337938"/>
            <a:ext cx="9401452" cy="55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逐材质主光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1612749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/>
              <a:t>CustomLight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渲染材质时改变主光的方向</a:t>
            </a:r>
            <a:r>
              <a:rPr lang="en-US" altLang="zh-CN" sz="1600" dirty="0"/>
              <a:t>,</a:t>
            </a:r>
            <a:r>
              <a:rPr lang="zh-CN" altLang="en-US" sz="1600" dirty="0"/>
              <a:t>颜色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场景中只存在</a:t>
            </a:r>
            <a:r>
              <a:rPr lang="en-US" altLang="zh-CN" sz="1600" dirty="0"/>
              <a:t>1</a:t>
            </a:r>
            <a:r>
              <a:rPr lang="zh-CN" altLang="en-US" sz="1600" dirty="0"/>
              <a:t>个主光的情况下</a:t>
            </a:r>
            <a:r>
              <a:rPr lang="en-US" altLang="zh-CN" sz="1600" dirty="0"/>
              <a:t>,</a:t>
            </a:r>
            <a:r>
              <a:rPr lang="zh-CN" altLang="en-US" sz="1600" dirty="0"/>
              <a:t>让每个物体有不同的光照效果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48FAAA-3056-46F2-8A70-D72EE61D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4025"/>
            <a:ext cx="3952875" cy="215265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0808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逐材质主光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CustomLight">
            <a:hlinkClick r:id="" action="ppaction://media"/>
            <a:extLst>
              <a:ext uri="{FF2B5EF4-FFF2-40B4-BE49-F238E27FC236}">
                <a16:creationId xmlns:a16="http://schemas.microsoft.com/office/drawing/2014/main" id="{584A9754-19A3-4786-9717-90CA3D6F59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4816" y="1337938"/>
            <a:ext cx="9279754" cy="54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7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0546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逐材质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IBL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2006703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/>
              <a:t>CustomIBL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渲染材质时改变</a:t>
            </a:r>
            <a:r>
              <a:rPr lang="en-US" altLang="zh-CN" sz="1600" dirty="0"/>
              <a:t>IBL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默认使用场景的</a:t>
            </a:r>
            <a:r>
              <a:rPr lang="en-US" altLang="zh-CN" sz="1600" dirty="0" err="1"/>
              <a:t>ibl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让每个物体有不同的环境反射效果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B7F7DC-E0FE-4242-87FB-E3C93532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4167"/>
            <a:ext cx="3733800" cy="300037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0493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55AFD969-A985-4119-9F8E-3F60AB0E31AF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369FB19-5C22-4694-99C7-DC8B2517FB08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5FAE473-E91A-44AB-8E00-79D3F30343B1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7C6940B-CCE8-41F4-A7A8-FAD30DE95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38" y="539565"/>
            <a:ext cx="2979198" cy="780093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CustomIBL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customIBL">
            <a:hlinkClick r:id="" action="ppaction://media"/>
            <a:extLst>
              <a:ext uri="{FF2B5EF4-FFF2-40B4-BE49-F238E27FC236}">
                <a16:creationId xmlns:a16="http://schemas.microsoft.com/office/drawing/2014/main" id="{35DC0A1F-7F16-4219-8DFA-2120A63D83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2835" y="1230820"/>
            <a:ext cx="10161603" cy="5551716"/>
          </a:xfrm>
        </p:spPr>
      </p:pic>
    </p:spTree>
    <p:extLst>
      <p:ext uri="{BB962C8B-B14F-4D97-AF65-F5344CB8AC3E}">
        <p14:creationId xmlns:p14="http://schemas.microsoft.com/office/powerpoint/2010/main" val="117693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843509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高光选项与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2968505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/>
              <a:t>Specular</a:t>
            </a:r>
            <a:r>
              <a:rPr lang="zh-CN" altLang="en-US" sz="2400" dirty="0"/>
              <a:t>选项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高光开关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Fresnal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强度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高光最大强度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/>
              <a:t>GI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SpecularGI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backFaceDiffuseGI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2C3A42-D0DD-44A8-9B80-00527025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986"/>
            <a:ext cx="39338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73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843509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高光选项与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SpecOptAndGIControl">
            <a:hlinkClick r:id="" action="ppaction://media"/>
            <a:extLst>
              <a:ext uri="{FF2B5EF4-FFF2-40B4-BE49-F238E27FC236}">
                <a16:creationId xmlns:a16="http://schemas.microsoft.com/office/drawing/2014/main" id="{5C72087B-A307-44BD-A18E-CF57D62C2C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030" y="1337938"/>
            <a:ext cx="9151029" cy="535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6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88581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Standard-</a:t>
            </a:r>
            <a:b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Metallic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9C51B1-9840-4FDD-BA33-0DAFDBBCD760}"/>
              </a:ext>
            </a:extLst>
          </p:cNvPr>
          <p:cNvSpPr txBox="1"/>
          <p:nvPr/>
        </p:nvSpPr>
        <p:spPr>
          <a:xfrm>
            <a:off x="984038" y="1742444"/>
            <a:ext cx="2997412" cy="108337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标准</a:t>
            </a:r>
            <a:r>
              <a:rPr lang="en-US" altLang="zh-CN" sz="2400" dirty="0" err="1"/>
              <a:t>pbr</a:t>
            </a:r>
            <a:r>
              <a:rPr lang="zh-CN" altLang="en-US" sz="2400" dirty="0"/>
              <a:t>模型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用于常见物体的渲染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公式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MinimalistCookTorrance</a:t>
            </a: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241C12-0AF7-4F1B-822F-E1777CBB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695660"/>
            <a:ext cx="6076950" cy="534352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0CA83C-679E-4E73-B33D-4D7DC01DBF51}"/>
              </a:ext>
            </a:extLst>
          </p:cNvPr>
          <p:cNvSpPr txBox="1"/>
          <p:nvPr/>
        </p:nvSpPr>
        <p:spPr>
          <a:xfrm>
            <a:off x="984038" y="2980694"/>
            <a:ext cx="3645112" cy="123726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Metallic</a:t>
            </a:r>
            <a:r>
              <a:rPr lang="zh-CN" altLang="en-US" sz="1600" dirty="0"/>
              <a:t>流程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不需要高光图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高光颜色值 </a:t>
            </a:r>
            <a:r>
              <a:rPr lang="en-US" altLang="zh-CN" sz="1600" dirty="0"/>
              <a:t>: [0.04,0.96] * Albedo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B4936F-4D51-48A9-8B5F-3A0368F5169C}"/>
              </a:ext>
            </a:extLst>
          </p:cNvPr>
          <p:cNvSpPr txBox="1"/>
          <p:nvPr/>
        </p:nvSpPr>
        <p:spPr>
          <a:xfrm>
            <a:off x="692362" y="4372832"/>
            <a:ext cx="3936788" cy="115108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err="1"/>
              <a:t>PBRMask</a:t>
            </a:r>
            <a:r>
              <a:rPr lang="en-US" altLang="zh-CN" sz="1600" dirty="0"/>
              <a:t> : 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Mask</a:t>
            </a:r>
            <a:r>
              <a:rPr lang="zh-CN" altLang="en-US" sz="1600" dirty="0"/>
              <a:t>图</a:t>
            </a:r>
            <a:r>
              <a:rPr lang="en-US" altLang="zh-CN" sz="1600" dirty="0"/>
              <a:t>,</a:t>
            </a:r>
            <a:r>
              <a:rPr lang="zh-CN" altLang="en-US" sz="1600" dirty="0"/>
              <a:t>勾去</a:t>
            </a:r>
            <a:r>
              <a:rPr lang="en-US" altLang="zh-CN" sz="1600" dirty="0"/>
              <a:t>sRGB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Mask</a:t>
            </a:r>
            <a:r>
              <a:rPr lang="zh-CN" altLang="en-US" sz="1600" dirty="0"/>
              <a:t>值 </a:t>
            </a:r>
            <a:r>
              <a:rPr lang="en-US" altLang="zh-CN" sz="1600" dirty="0"/>
              <a:t>= </a:t>
            </a:r>
            <a:r>
              <a:rPr lang="en-US" altLang="zh-CN" sz="1600" dirty="0" err="1"/>
              <a:t>MaskMap</a:t>
            </a:r>
            <a:r>
              <a:rPr lang="en-US" altLang="zh-CN" sz="1600" dirty="0"/>
              <a:t>[</a:t>
            </a:r>
            <a:r>
              <a:rPr lang="en-US" altLang="zh-CN" sz="1600" dirty="0" err="1"/>
              <a:t>MaskChannel</a:t>
            </a:r>
            <a:r>
              <a:rPr lang="en-US" altLang="zh-CN" sz="1600" dirty="0"/>
              <a:t>] </a:t>
            </a:r>
            <a:r>
              <a:rPr lang="zh-CN" altLang="en-US" sz="1600" dirty="0"/>
              <a:t>* </a:t>
            </a:r>
            <a:r>
              <a:rPr lang="en-US" altLang="zh-CN" sz="1600" dirty="0" err="1"/>
              <a:t>PbrSlider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297607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843509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自发光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775597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自发光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让物体产生自发光效果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CF0671-D228-4EAE-892C-221D724E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980" y="1474305"/>
            <a:ext cx="3971925" cy="25146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2048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843509" cy="1358900"/>
          </a:xfrm>
        </p:spPr>
        <p:txBody>
          <a:bodyPr/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自发光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Emission">
            <a:hlinkClick r:id="" action="ppaction://media"/>
            <a:extLst>
              <a:ext uri="{FF2B5EF4-FFF2-40B4-BE49-F238E27FC236}">
                <a16:creationId xmlns:a16="http://schemas.microsoft.com/office/drawing/2014/main" id="{B111CCB5-88A8-4F5E-8F55-B47055BBD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894" y="1337938"/>
            <a:ext cx="9243533" cy="54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843509" cy="1358900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PowerFur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2B0BE-3196-4CBE-9201-27A4147D8F6F}"/>
              </a:ext>
            </a:extLst>
          </p:cNvPr>
          <p:cNvSpPr txBox="1"/>
          <p:nvPr/>
        </p:nvSpPr>
        <p:spPr>
          <a:xfrm>
            <a:off x="981629" y="2101004"/>
            <a:ext cx="3395062" cy="4074962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dirty="0" err="1"/>
              <a:t>PowerFur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是独立的框架</a:t>
            </a:r>
            <a:r>
              <a:rPr lang="en-US" altLang="zh-CN" sz="1600" dirty="0"/>
              <a:t>,</a:t>
            </a:r>
            <a:r>
              <a:rPr lang="zh-CN" altLang="en-US" sz="1600" dirty="0"/>
              <a:t>用于渲染短毛物体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原理是 对物体进行多次渲染</a:t>
            </a:r>
            <a:r>
              <a:rPr lang="en-US" altLang="zh-CN" sz="1600" dirty="0"/>
              <a:t>,</a:t>
            </a:r>
            <a:r>
              <a:rPr lang="zh-CN" altLang="en-US" sz="1600" dirty="0"/>
              <a:t>每次沿着法线膨胀</a:t>
            </a:r>
            <a:r>
              <a:rPr lang="en-US" altLang="zh-CN" sz="1600" dirty="0"/>
              <a:t>,</a:t>
            </a:r>
            <a:r>
              <a:rPr lang="zh-CN" altLang="en-US" sz="1600" dirty="0"/>
              <a:t>并做</a:t>
            </a:r>
            <a:r>
              <a:rPr lang="en-US" altLang="zh-CN" sz="1600" dirty="0"/>
              <a:t>alpha blend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1 </a:t>
            </a:r>
            <a:r>
              <a:rPr lang="en-US" altLang="zh-CN" sz="1600" dirty="0" err="1"/>
              <a:t>PowerFurInstanced.shader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以</a:t>
            </a:r>
            <a:r>
              <a:rPr lang="en-US" altLang="zh-CN" sz="1600" dirty="0"/>
              <a:t>instanced</a:t>
            </a:r>
            <a:r>
              <a:rPr lang="zh-CN" altLang="en-US" sz="1600" dirty="0"/>
              <a:t>方式渲染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</a:t>
            </a:r>
            <a:r>
              <a:rPr lang="en-US" altLang="zh-CN" sz="1600" dirty="0" err="1"/>
              <a:t>DrawFurObjectInstanced.cs</a:t>
            </a:r>
            <a:r>
              <a:rPr lang="zh-CN" altLang="en-US" sz="1600" dirty="0"/>
              <a:t>来控制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2 </a:t>
            </a:r>
            <a:r>
              <a:rPr lang="en-US" altLang="zh-CN" sz="1600" dirty="0" err="1"/>
              <a:t>PowerFurPasses.shader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多</a:t>
            </a:r>
            <a:r>
              <a:rPr lang="en-US" altLang="zh-CN" sz="1600" dirty="0"/>
              <a:t>pass</a:t>
            </a:r>
            <a:r>
              <a:rPr lang="zh-CN" altLang="en-US" sz="1600" dirty="0"/>
              <a:t>渲染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err="1"/>
              <a:t>Drp</a:t>
            </a:r>
            <a:r>
              <a:rPr lang="zh-CN" altLang="en-US" sz="1600" dirty="0"/>
              <a:t>可以直接用多</a:t>
            </a:r>
            <a:r>
              <a:rPr lang="en-US" altLang="zh-CN" sz="1600" dirty="0"/>
              <a:t>pass shader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err="1"/>
              <a:t>Urp</a:t>
            </a:r>
            <a:r>
              <a:rPr lang="zh-CN" altLang="en-US" sz="1600" dirty="0"/>
              <a:t>用</a:t>
            </a:r>
            <a:r>
              <a:rPr lang="en-US" altLang="zh-CN" sz="1600" dirty="0" err="1"/>
              <a:t>MultiPassRenderObjects.cs</a:t>
            </a: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9BEFC1-5051-4AEE-A1BA-749381AF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09" y="105858"/>
            <a:ext cx="3289433" cy="664212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E69EC8-0C16-46EE-AE62-A7695EFA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762" y="974861"/>
            <a:ext cx="3462262" cy="577312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633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843509" cy="1358900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PowerFur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dalma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owerFur_dalma">
            <a:hlinkClick r:id="" action="ppaction://media"/>
            <a:extLst>
              <a:ext uri="{FF2B5EF4-FFF2-40B4-BE49-F238E27FC236}">
                <a16:creationId xmlns:a16="http://schemas.microsoft.com/office/drawing/2014/main" id="{59EC1DA0-AF03-422E-B518-A493A0C7A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9875" y="1286891"/>
            <a:ext cx="9425675" cy="551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843509" cy="1358900"/>
          </a:xfrm>
        </p:spPr>
        <p:txBody>
          <a:bodyPr/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PowerFur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mao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owerFur_mao">
            <a:hlinkClick r:id="" action="ppaction://media"/>
            <a:extLst>
              <a:ext uri="{FF2B5EF4-FFF2-40B4-BE49-F238E27FC236}">
                <a16:creationId xmlns:a16="http://schemas.microsoft.com/office/drawing/2014/main" id="{25B34236-81E1-423B-923B-1A1DF72EB6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4816" y="1264444"/>
            <a:ext cx="9241654" cy="540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4245" y="2749550"/>
            <a:ext cx="4843509" cy="13589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91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F77A9338-26C1-44A2-AB24-998C39FB1FE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F91BAA-9C76-4093-9688-44384902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Metallic</a:t>
            </a:r>
            <a:endParaRPr lang="zh-CN" altLang="en-US" dirty="0"/>
          </a:p>
        </p:txBody>
      </p:sp>
      <p:pic>
        <p:nvPicPr>
          <p:cNvPr id="4" name="standard_metallic">
            <a:hlinkClick r:id="" action="ppaction://media"/>
            <a:extLst>
              <a:ext uri="{FF2B5EF4-FFF2-40B4-BE49-F238E27FC236}">
                <a16:creationId xmlns:a16="http://schemas.microsoft.com/office/drawing/2014/main" id="{D3E2B6EE-8AD3-4A4F-96E3-282BF6B43A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6039" y="1337938"/>
            <a:ext cx="9887638" cy="5402037"/>
          </a:xfr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9B95D2D3-EE62-455E-B0D9-175FEEB51E19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A7CBD13-3905-414E-B2D8-439FC1D4BCF3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3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88581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Standard-Specular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9C51B1-9840-4FDD-BA33-0DAFDBBCD760}"/>
              </a:ext>
            </a:extLst>
          </p:cNvPr>
          <p:cNvSpPr txBox="1"/>
          <p:nvPr/>
        </p:nvSpPr>
        <p:spPr>
          <a:xfrm>
            <a:off x="984038" y="1742444"/>
            <a:ext cx="2997412" cy="2314480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dirty="0"/>
              <a:t>标准</a:t>
            </a:r>
            <a:r>
              <a:rPr lang="en-US" altLang="zh-CN" sz="2400" dirty="0" err="1"/>
              <a:t>pbr</a:t>
            </a:r>
            <a:r>
              <a:rPr lang="zh-CN" altLang="en-US" sz="2400" dirty="0"/>
              <a:t>模型</a:t>
            </a:r>
            <a:endParaRPr lang="en-US" altLang="zh-CN" sz="24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用于常见物体的渲染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公式</a:t>
            </a:r>
            <a:r>
              <a:rPr lang="en-US" altLang="zh-CN" sz="1600" dirty="0"/>
              <a:t>: </a:t>
            </a:r>
            <a:r>
              <a:rPr lang="en-US" altLang="zh-CN" sz="1600" dirty="0" err="1"/>
              <a:t>MinimalistCookTorrance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/>
              <a:t>Specular</a:t>
            </a:r>
            <a:r>
              <a:rPr lang="zh-CN" altLang="en-US" sz="1600" dirty="0"/>
              <a:t>流程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高光图提交高光颜色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853AC-C7AE-42AA-BD00-A3DCF31F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2272663"/>
            <a:ext cx="3238500" cy="135255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771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DEE62AE4-38F4-4815-BD1E-B7D1BA9F5494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97DF3C2-B3A9-44EE-9AC3-C4DBBCC7D793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A42564D-8057-4508-97C9-862FA2200D9E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AEC7C54-AA77-468B-9E30-30DB87B3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Specular</a:t>
            </a:r>
            <a:endParaRPr lang="zh-CN" altLang="en-US" dirty="0"/>
          </a:p>
        </p:txBody>
      </p:sp>
      <p:pic>
        <p:nvPicPr>
          <p:cNvPr id="4" name="standard_specular">
            <a:hlinkClick r:id="" action="ppaction://media"/>
            <a:extLst>
              <a:ext uri="{FF2B5EF4-FFF2-40B4-BE49-F238E27FC236}">
                <a16:creationId xmlns:a16="http://schemas.microsoft.com/office/drawing/2014/main" id="{372E7E11-1AC2-4DFF-A267-8F43E10275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227" y="1337938"/>
            <a:ext cx="9933046" cy="5426846"/>
          </a:xfrm>
        </p:spPr>
      </p:pic>
    </p:spTree>
    <p:extLst>
      <p:ext uri="{BB962C8B-B14F-4D97-AF65-F5344CB8AC3E}">
        <p14:creationId xmlns:p14="http://schemas.microsoft.com/office/powerpoint/2010/main" val="335358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0378CE5-72C4-4862-AA8F-B65D56A8C41A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545C246-D038-4D80-96AC-DB8532535332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66E8FED-6314-434E-A3AD-22A11499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997412" cy="1325563"/>
          </a:xfrm>
        </p:spPr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ClearCoat</a:t>
            </a:r>
            <a:endParaRPr lang="zh-CN" alt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8D16E4-8A7C-4EB6-B85F-A19EB676E08A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9C51B1-9840-4FDD-BA33-0DAFDBBCD760}"/>
              </a:ext>
            </a:extLst>
          </p:cNvPr>
          <p:cNvSpPr txBox="1"/>
          <p:nvPr/>
        </p:nvSpPr>
        <p:spPr>
          <a:xfrm>
            <a:off x="984038" y="1742444"/>
            <a:ext cx="2997412" cy="1988237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用于金属漆的渲染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原理是</a:t>
            </a:r>
            <a:r>
              <a:rPr lang="en-US" altLang="zh-CN" sz="1600" dirty="0"/>
              <a:t>,</a:t>
            </a:r>
            <a:r>
              <a:rPr lang="zh-CN" altLang="en-US" sz="1600" dirty="0"/>
              <a:t>叠加一次</a:t>
            </a:r>
            <a:r>
              <a:rPr lang="en-US" altLang="zh-CN" sz="1600" dirty="0" err="1"/>
              <a:t>pbr</a:t>
            </a:r>
            <a:r>
              <a:rPr lang="zh-CN" altLang="en-US" sz="1600" dirty="0"/>
              <a:t>直接光照的计算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600" dirty="0" err="1"/>
              <a:t>pbrMode</a:t>
            </a:r>
            <a:r>
              <a:rPr lang="zh-CN" altLang="en-US" sz="1600" dirty="0"/>
              <a:t>可以任意</a:t>
            </a: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sz="1600" dirty="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600" dirty="0"/>
              <a:t>结合</a:t>
            </a:r>
            <a:r>
              <a:rPr lang="en-US" altLang="zh-CN" sz="1600" dirty="0" err="1"/>
              <a:t>CustomIbl</a:t>
            </a:r>
            <a:r>
              <a:rPr lang="zh-CN" altLang="en-US" sz="1600" dirty="0"/>
              <a:t>可以得到环境反射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88A90A-F831-4F72-9FBE-2D28635E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2444"/>
            <a:ext cx="3105150" cy="94297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391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1138437B-A0B1-485B-891F-DB9D9A2A0CE3}"/>
              </a:ext>
            </a:extLst>
          </p:cNvPr>
          <p:cNvSpPr/>
          <p:nvPr/>
        </p:nvSpPr>
        <p:spPr>
          <a:xfrm flipH="1">
            <a:off x="1821675" y="422925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97B5D42-DB60-4267-95FF-C7972BABEC5B}"/>
              </a:ext>
            </a:extLst>
          </p:cNvPr>
          <p:cNvSpPr/>
          <p:nvPr/>
        </p:nvSpPr>
        <p:spPr>
          <a:xfrm flipH="1">
            <a:off x="838200" y="559293"/>
            <a:ext cx="626616" cy="5859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D0CFE47-393D-46D3-94E2-C59B28C2623B}"/>
              </a:ext>
            </a:extLst>
          </p:cNvPr>
          <p:cNvSpPr/>
          <p:nvPr/>
        </p:nvSpPr>
        <p:spPr>
          <a:xfrm flipH="1">
            <a:off x="692362" y="1337938"/>
            <a:ext cx="291676" cy="2727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ABD7484-CF6D-4885-9EF7-2F6E31D5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38" y="659414"/>
            <a:ext cx="3911353" cy="582164"/>
          </a:xfrm>
        </p:spPr>
        <p:txBody>
          <a:bodyPr>
            <a:normAutofit fontScale="90000"/>
          </a:bodyPr>
          <a:lstStyle/>
          <a:p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ClearCoat</a:t>
            </a:r>
            <a:endParaRPr lang="zh-CN" altLang="en-US" dirty="0"/>
          </a:p>
        </p:txBody>
      </p:sp>
      <p:pic>
        <p:nvPicPr>
          <p:cNvPr id="4" name="clearCoat">
            <a:hlinkClick r:id="" action="ppaction://media"/>
            <a:extLst>
              <a:ext uri="{FF2B5EF4-FFF2-40B4-BE49-F238E27FC236}">
                <a16:creationId xmlns:a16="http://schemas.microsoft.com/office/drawing/2014/main" id="{7A7A48AC-E2E1-45B6-AB1A-63727289D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1675" y="1224711"/>
            <a:ext cx="10119981" cy="5528976"/>
          </a:xfrm>
        </p:spPr>
      </p:pic>
    </p:spTree>
    <p:extLst>
      <p:ext uri="{BB962C8B-B14F-4D97-AF65-F5344CB8AC3E}">
        <p14:creationId xmlns:p14="http://schemas.microsoft.com/office/powerpoint/2010/main" val="410749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668</Words>
  <Application>Microsoft Office PowerPoint</Application>
  <PresentationFormat>宽屏</PresentationFormat>
  <Paragraphs>177</Paragraphs>
  <Slides>45</Slides>
  <Notes>0</Notes>
  <HiddenSlides>0</HiddenSlides>
  <MMClips>22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等线</vt:lpstr>
      <vt:lpstr>等线 Light</vt:lpstr>
      <vt:lpstr>方正细谭黑简体</vt:lpstr>
      <vt:lpstr>微软雅黑</vt:lpstr>
      <vt:lpstr>微软雅黑 Light</vt:lpstr>
      <vt:lpstr>Arial</vt:lpstr>
      <vt:lpstr>Arial Black</vt:lpstr>
      <vt:lpstr>Office 主题​​</vt:lpstr>
      <vt:lpstr>PowerPBS</vt:lpstr>
      <vt:lpstr>目录</vt:lpstr>
      <vt:lpstr>光照模型</vt:lpstr>
      <vt:lpstr>Standard- Metallic</vt:lpstr>
      <vt:lpstr>Metallic</vt:lpstr>
      <vt:lpstr>Standard-Specular</vt:lpstr>
      <vt:lpstr>Specular</vt:lpstr>
      <vt:lpstr>ClearCoat</vt:lpstr>
      <vt:lpstr>ClearCoat</vt:lpstr>
      <vt:lpstr>Aniso</vt:lpstr>
      <vt:lpstr>Aniso holly</vt:lpstr>
      <vt:lpstr>Aniso Satin</vt:lpstr>
      <vt:lpstr>Cloth</vt:lpstr>
      <vt:lpstr>PowerPoint 演示文稿</vt:lpstr>
      <vt:lpstr>StrandSpec</vt:lpstr>
      <vt:lpstr>PowerPoint 演示文稿</vt:lpstr>
      <vt:lpstr>次表面散射 pre sss</vt:lpstr>
      <vt:lpstr>PowerPoint 演示文稿</vt:lpstr>
      <vt:lpstr>次表面散射 2</vt:lpstr>
      <vt:lpstr>PowerPoint 演示文稿</vt:lpstr>
      <vt:lpstr>透明控制-blend</vt:lpstr>
      <vt:lpstr>PowerPoint 演示文稿</vt:lpstr>
      <vt:lpstr>透明控制-FresnalAlpha</vt:lpstr>
      <vt:lpstr>FresnalAlpha</vt:lpstr>
      <vt:lpstr>透明控制-AlphaMultiply</vt:lpstr>
      <vt:lpstr>AlphaMultiply</vt:lpstr>
      <vt:lpstr>细节层</vt:lpstr>
      <vt:lpstr>细节层</vt:lpstr>
      <vt:lpstr>视差</vt:lpstr>
      <vt:lpstr>视差</vt:lpstr>
      <vt:lpstr>视差2</vt:lpstr>
      <vt:lpstr>FastSSS</vt:lpstr>
      <vt:lpstr>FastSSS</vt:lpstr>
      <vt:lpstr>逐材质主光</vt:lpstr>
      <vt:lpstr>逐材质主光</vt:lpstr>
      <vt:lpstr>逐材质IBL</vt:lpstr>
      <vt:lpstr>CustomIBL</vt:lpstr>
      <vt:lpstr>高光选项与GI控制</vt:lpstr>
      <vt:lpstr>高光选项与GI控制</vt:lpstr>
      <vt:lpstr>自发光</vt:lpstr>
      <vt:lpstr>自发光</vt:lpstr>
      <vt:lpstr>PowerFur</vt:lpstr>
      <vt:lpstr>PowerFur dalma</vt:lpstr>
      <vt:lpstr>PowerFur mao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标准pbr渲染</dc:title>
  <dc:creator>Administrator</dc:creator>
  <cp:lastModifiedBy>Administrator</cp:lastModifiedBy>
  <cp:revision>109</cp:revision>
  <dcterms:created xsi:type="dcterms:W3CDTF">2021-11-02T09:57:59Z</dcterms:created>
  <dcterms:modified xsi:type="dcterms:W3CDTF">2021-11-04T11:19:11Z</dcterms:modified>
</cp:coreProperties>
</file>